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1340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8401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3639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688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4942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629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614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20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001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8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738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DD62A-5720-4670-A093-F5AFD64CAD01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C28C0-3530-40ED-9B05-E4D227951A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65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0398" y="1529541"/>
            <a:ext cx="5785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2022</a:t>
            </a:r>
            <a:r>
              <a:rPr lang="ko-KR" altLang="en-US" sz="2800" b="1" dirty="0" smtClean="0"/>
              <a:t>년 </a:t>
            </a:r>
            <a:r>
              <a:rPr lang="ko-KR" altLang="en-US" sz="2800" b="1" dirty="0"/>
              <a:t>환자안전우수사례 공모전 </a:t>
            </a:r>
            <a:endParaRPr lang="ko-KR" altLang="en-US" sz="2800" dirty="0"/>
          </a:p>
          <a:p>
            <a:endParaRPr lang="ko-KR" altLang="en-US" sz="2800" dirty="0"/>
          </a:p>
        </p:txBody>
      </p:sp>
      <p:sp>
        <p:nvSpPr>
          <p:cNvPr id="5" name="직사각형 4"/>
          <p:cNvSpPr/>
          <p:nvPr/>
        </p:nvSpPr>
        <p:spPr>
          <a:xfrm>
            <a:off x="9479531" y="4272365"/>
            <a:ext cx="1678666" cy="8697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kern="0" dirty="0" smtClean="0">
                <a:solidFill>
                  <a:srgbClr val="000000"/>
                </a:solidFill>
                <a:latin typeface="+mj-lt"/>
              </a:rPr>
              <a:t>소속 </a:t>
            </a:r>
            <a:r>
              <a:rPr lang="en-US" altLang="ko-KR" kern="0" dirty="0" smtClean="0">
                <a:solidFill>
                  <a:srgbClr val="000000"/>
                </a:solidFill>
                <a:latin typeface="+mj-lt"/>
              </a:rPr>
              <a:t>: OO</a:t>
            </a:r>
            <a:r>
              <a:rPr lang="ko-KR" altLang="en-US" kern="0" dirty="0" smtClean="0">
                <a:solidFill>
                  <a:srgbClr val="000000"/>
                </a:solidFill>
                <a:latin typeface="+mj-lt"/>
              </a:rPr>
              <a:t>병원</a:t>
            </a:r>
            <a:endParaRPr lang="en-US" altLang="ko-KR" kern="0" dirty="0" smtClean="0">
              <a:solidFill>
                <a:srgbClr val="000000"/>
              </a:solidFill>
              <a:latin typeface="+mj-lt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kern="0" spc="0" dirty="0" smtClean="0">
                <a:solidFill>
                  <a:srgbClr val="000000"/>
                </a:solidFill>
                <a:effectLst/>
                <a:latin typeface="+mj-lt"/>
              </a:rPr>
              <a:t>성명</a:t>
            </a:r>
            <a:r>
              <a:rPr lang="en-US" altLang="ko-KR" kern="0" spc="0" dirty="0" smtClean="0">
                <a:solidFill>
                  <a:srgbClr val="000000"/>
                </a:solidFill>
                <a:effectLst/>
                <a:latin typeface="+mj-lt"/>
              </a:rPr>
              <a:t>: </a:t>
            </a:r>
            <a:r>
              <a:rPr lang="ko-KR" altLang="en-US" kern="0" spc="0" dirty="0" smtClean="0">
                <a:solidFill>
                  <a:srgbClr val="000000"/>
                </a:solidFill>
                <a:effectLst/>
                <a:latin typeface="+mj-lt"/>
              </a:rPr>
              <a:t>홍길동</a:t>
            </a:r>
            <a:endParaRPr lang="ko-KR" altLang="en-US" kern="0" spc="0" dirty="0">
              <a:solidFill>
                <a:srgbClr val="00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426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86195" y="1377050"/>
            <a:ext cx="9944793" cy="2834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0000"/>
              </a:lnSpc>
            </a:pPr>
            <a:r>
              <a:rPr lang="ko-KR" altLang="en-US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목차</a:t>
            </a:r>
            <a:endParaRPr lang="en-US" altLang="ko-KR" kern="0" dirty="0" smtClean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10000"/>
              </a:lnSpc>
            </a:pPr>
            <a:endParaRPr lang="en-US" altLang="ko-KR" kern="0" dirty="0" smtClean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en-US" altLang="ko-KR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1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활동의 필요성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2)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문제분석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및 목표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① 문제 분석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②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핵심지표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및 목표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3)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개선활동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4) </a:t>
            </a:r>
            <a:r>
              <a:rPr lang="ko-KR" altLang="en-US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개선활동의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효과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1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5) </a:t>
            </a:r>
            <a:r>
              <a:rPr lang="ko-KR" altLang="en-US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결론 및 향후 관리방안</a:t>
            </a:r>
            <a:endParaRPr lang="ko-KR" altLang="en-US" sz="1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720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사례명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b="1" dirty="0" err="1"/>
              <a:t>근접오류</a:t>
            </a:r>
            <a:r>
              <a:rPr lang="ko-KR" altLang="en-US" b="1" dirty="0"/>
              <a:t> 보고 활성화 활동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en-US" altLang="ko-KR" sz="2400" dirty="0" smtClean="0"/>
              <a:t>(</a:t>
            </a:r>
            <a:r>
              <a:rPr lang="ko-KR" altLang="en-US" sz="2400" dirty="0" err="1" smtClean="0"/>
              <a:t>공모내용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1) </a:t>
            </a:r>
            <a:r>
              <a:rPr lang="ko-KR" altLang="en-US" sz="2000" b="1" dirty="0"/>
              <a:t>활동의 필요성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/>
              <a:t>지난 </a:t>
            </a:r>
            <a:r>
              <a:rPr lang="en-US" altLang="ko-KR" sz="2000" dirty="0"/>
              <a:t>1</a:t>
            </a:r>
            <a:r>
              <a:rPr lang="ko-KR" altLang="en-US" sz="2000" dirty="0" err="1"/>
              <a:t>년동안</a:t>
            </a:r>
            <a:r>
              <a:rPr lang="ko-KR" altLang="en-US" sz="2000" dirty="0"/>
              <a:t> </a:t>
            </a:r>
            <a:r>
              <a:rPr lang="ko-KR" altLang="en-US" sz="2000" dirty="0" err="1"/>
              <a:t>근접오류</a:t>
            </a:r>
            <a:r>
              <a:rPr lang="ko-KR" altLang="en-US" sz="2000" dirty="0"/>
              <a:t> </a:t>
            </a:r>
            <a:r>
              <a:rPr lang="ko-KR" altLang="en-US" sz="2000" dirty="0" err="1"/>
              <a:t>보고건수가</a:t>
            </a:r>
            <a:r>
              <a:rPr lang="ko-KR" altLang="en-US" sz="2000" dirty="0"/>
              <a:t> </a:t>
            </a:r>
            <a:r>
              <a:rPr lang="en-US" altLang="ko-KR" sz="2000" dirty="0"/>
              <a:t>30</a:t>
            </a:r>
            <a:r>
              <a:rPr lang="ko-KR" altLang="en-US" sz="2000" dirty="0"/>
              <a:t>건으로 병상</a:t>
            </a:r>
            <a:r>
              <a:rPr lang="en-US" altLang="ko-KR" sz="2000" dirty="0" smtClean="0"/>
              <a:t>(200</a:t>
            </a:r>
            <a:r>
              <a:rPr lang="ko-KR" altLang="en-US" sz="2000" dirty="0"/>
              <a:t>병상</a:t>
            </a:r>
            <a:r>
              <a:rPr lang="en-US" altLang="ko-KR" sz="2000" dirty="0"/>
              <a:t>)</a:t>
            </a:r>
            <a:r>
              <a:rPr lang="ko-KR" altLang="en-US" sz="2000" dirty="0"/>
              <a:t>대비 </a:t>
            </a:r>
            <a:r>
              <a:rPr lang="ko-KR" altLang="en-US" sz="2000" dirty="0" err="1"/>
              <a:t>근접오류</a:t>
            </a:r>
            <a:r>
              <a:rPr lang="ko-KR" altLang="en-US" sz="2000" dirty="0"/>
              <a:t> </a:t>
            </a:r>
            <a:r>
              <a:rPr lang="ko-KR" altLang="en-US" sz="2000" dirty="0" err="1"/>
              <a:t>보고건수가</a:t>
            </a:r>
            <a:r>
              <a:rPr lang="ko-KR" altLang="en-US" sz="2000" dirty="0"/>
              <a:t> 매우 저조하였다</a:t>
            </a:r>
            <a:r>
              <a:rPr lang="en-US" altLang="ko-KR" sz="2000" dirty="0"/>
              <a:t>.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/>
              <a:t>특히 의료기관인증조사에서 환자안전사건 발생 시 보고가 잘 이루어지지 않는다는 지적을 받고 문화 및 보고활성화를 위한 </a:t>
            </a:r>
            <a:r>
              <a:rPr lang="ko-KR" altLang="en-US" sz="2000" dirty="0" err="1"/>
              <a:t>개선활동의</a:t>
            </a:r>
            <a:r>
              <a:rPr lang="ko-KR" altLang="en-US" sz="2000" dirty="0"/>
              <a:t> 필요성이 </a:t>
            </a:r>
            <a:r>
              <a:rPr lang="ko-KR" altLang="en-US" sz="2000" dirty="0" smtClean="0"/>
              <a:t>대두되었다</a:t>
            </a:r>
            <a:r>
              <a:rPr lang="en-US" altLang="ko-KR" sz="2000" dirty="0" smtClean="0"/>
              <a:t>.</a:t>
            </a:r>
            <a:endParaRPr lang="ko-KR" altLang="en-US" sz="2000" dirty="0"/>
          </a:p>
          <a:p>
            <a:pPr marL="0" indent="0"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20746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10000"/>
              </a:lnSpc>
              <a:buNone/>
            </a:pPr>
            <a:r>
              <a:rPr lang="en-US" altLang="ko-KR" sz="1800" b="1" dirty="0"/>
              <a:t>2) </a:t>
            </a:r>
            <a:r>
              <a:rPr lang="ko-KR" altLang="en-US" sz="1800" b="1" dirty="0" err="1"/>
              <a:t>문제분석</a:t>
            </a:r>
            <a:r>
              <a:rPr lang="ko-KR" altLang="en-US" sz="1800" b="1" dirty="0"/>
              <a:t> 및 </a:t>
            </a:r>
            <a:r>
              <a:rPr lang="ko-KR" altLang="en-US" sz="1800" b="1" dirty="0" smtClean="0"/>
              <a:t>목표</a:t>
            </a:r>
            <a:endParaRPr lang="en-US" altLang="ko-KR" sz="1800" b="1" dirty="0" smtClean="0"/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/>
              <a:t>① 문제 </a:t>
            </a:r>
            <a:r>
              <a:rPr lang="ko-KR" altLang="en-US" sz="1800" dirty="0" smtClean="0"/>
              <a:t>분석</a:t>
            </a:r>
            <a:endParaRPr lang="en-US" altLang="ko-KR" sz="1800" dirty="0" smtClean="0"/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/>
              <a:t>가</a:t>
            </a:r>
            <a:r>
              <a:rPr lang="en-US" altLang="ko-KR" sz="1800" dirty="0"/>
              <a:t>)</a:t>
            </a:r>
            <a:r>
              <a:rPr lang="ko-KR" altLang="en-US" sz="1800" dirty="0"/>
              <a:t>직원들이 환자안전사건 발생 시</a:t>
            </a:r>
            <a:r>
              <a:rPr lang="en-US" altLang="ko-KR" sz="1800" dirty="0"/>
              <a:t>, </a:t>
            </a:r>
            <a:r>
              <a:rPr lang="ko-KR" altLang="en-US" sz="1800" dirty="0"/>
              <a:t>보고하면 비난의 대상이 되고 불이익이 </a:t>
            </a:r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 err="1"/>
              <a:t>생길까봐</a:t>
            </a:r>
            <a:r>
              <a:rPr lang="ko-KR" altLang="en-US" sz="1800" dirty="0"/>
              <a:t> 보고하지 못하고 있음</a:t>
            </a:r>
            <a:r>
              <a:rPr lang="en-US" altLang="ko-KR" sz="1800" dirty="0"/>
              <a:t>.(</a:t>
            </a:r>
            <a:r>
              <a:rPr lang="ko-KR" altLang="en-US" sz="1800" dirty="0"/>
              <a:t>환자안전문화 개선 필요</a:t>
            </a:r>
            <a:r>
              <a:rPr lang="en-US" altLang="ko-KR" sz="1800" dirty="0" smtClean="0"/>
              <a:t>)</a:t>
            </a:r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/>
              <a:t>나</a:t>
            </a:r>
            <a:r>
              <a:rPr lang="en-US" altLang="ko-KR" sz="1800" dirty="0"/>
              <a:t>)</a:t>
            </a:r>
            <a:r>
              <a:rPr lang="ko-KR" altLang="en-US" sz="1800" dirty="0"/>
              <a:t>경영진은 환자안전사건 보고 건수가 많으면 그만큼 안전하지 않다는 잘못된 </a:t>
            </a:r>
            <a:r>
              <a:rPr lang="ko-KR" altLang="en-US" sz="1800" dirty="0" smtClean="0"/>
              <a:t>생각을 </a:t>
            </a:r>
            <a:r>
              <a:rPr lang="ko-KR" altLang="en-US" sz="1800" dirty="0"/>
              <a:t>가지고 있음</a:t>
            </a:r>
            <a:r>
              <a:rPr lang="en-US" altLang="ko-KR" sz="1800" dirty="0"/>
              <a:t>(</a:t>
            </a:r>
            <a:r>
              <a:rPr lang="ko-KR" altLang="en-US" sz="1800" dirty="0"/>
              <a:t>환자안전문화 개선 필요</a:t>
            </a:r>
            <a:r>
              <a:rPr lang="en-US" altLang="ko-KR" sz="1800" dirty="0" smtClean="0"/>
              <a:t>)</a:t>
            </a:r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/>
              <a:t>다</a:t>
            </a:r>
            <a:r>
              <a:rPr lang="en-US" altLang="ko-KR" sz="1800" dirty="0"/>
              <a:t>)</a:t>
            </a:r>
            <a:r>
              <a:rPr lang="ko-KR" altLang="en-US" sz="1800" dirty="0"/>
              <a:t>환자안전사건 보고의 목적을 모르는 직원과 경영진이 많음</a:t>
            </a:r>
            <a:r>
              <a:rPr lang="en-US" altLang="ko-KR" sz="1800" dirty="0"/>
              <a:t>.</a:t>
            </a: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ko-KR" sz="1800" dirty="0"/>
              <a:t>(</a:t>
            </a:r>
            <a:r>
              <a:rPr lang="ko-KR" altLang="en-US" sz="1800" dirty="0"/>
              <a:t>환자안전사건 보고를 통한 학습 및 예방의 효과 교육 필요</a:t>
            </a:r>
            <a:r>
              <a:rPr lang="en-US" altLang="ko-KR" sz="1800" dirty="0" smtClean="0"/>
              <a:t>)</a:t>
            </a:r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  <a:p>
            <a:pPr marL="0" indent="0" fontAlgn="base">
              <a:lnSpc>
                <a:spcPct val="110000"/>
              </a:lnSpc>
              <a:buNone/>
            </a:pPr>
            <a:r>
              <a:rPr lang="ko-KR" altLang="en-US" sz="1800" dirty="0"/>
              <a:t>라</a:t>
            </a:r>
            <a:r>
              <a:rPr lang="en-US" altLang="ko-KR" sz="1800" dirty="0"/>
              <a:t>)</a:t>
            </a:r>
            <a:r>
              <a:rPr lang="ko-KR" altLang="en-US" sz="1800" dirty="0"/>
              <a:t>환자안전사건 종류에 대한 이해 부족</a:t>
            </a:r>
            <a:r>
              <a:rPr lang="en-US" altLang="ko-KR" sz="1800" dirty="0"/>
              <a:t>(</a:t>
            </a:r>
            <a:r>
              <a:rPr lang="ko-KR" altLang="en-US" sz="1800" dirty="0"/>
              <a:t>환자안전사건 종류에 대한 교육 시행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095128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10000"/>
              </a:lnSpc>
              <a:buNone/>
            </a:pPr>
            <a:r>
              <a:rPr lang="ko-KR" altLang="en-US" dirty="0"/>
              <a:t>② </a:t>
            </a:r>
            <a:r>
              <a:rPr lang="ko-KR" altLang="en-US" dirty="0" err="1"/>
              <a:t>핵심지표</a:t>
            </a:r>
            <a:r>
              <a:rPr lang="ko-KR" altLang="en-US" dirty="0"/>
              <a:t> 및 목표</a:t>
            </a:r>
          </a:p>
          <a:p>
            <a:pPr marL="0" indent="0" fontAlgn="base">
              <a:lnSpc>
                <a:spcPct val="110000"/>
              </a:lnSpc>
              <a:buNone/>
            </a:pPr>
            <a:endParaRPr lang="ko-KR" altLang="en-US" sz="1800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508978"/>
              </p:ext>
            </p:extLst>
          </p:nvPr>
        </p:nvGraphicFramePr>
        <p:xfrm>
          <a:off x="702586" y="1369138"/>
          <a:ext cx="10394905" cy="1046988"/>
        </p:xfrm>
        <a:graphic>
          <a:graphicData uri="http://schemas.openxmlformats.org/drawingml/2006/table">
            <a:tbl>
              <a:tblPr/>
              <a:tblGrid>
                <a:gridCol w="3509082">
                  <a:extLst>
                    <a:ext uri="{9D8B030D-6E8A-4147-A177-3AD203B41FA5}">
                      <a16:colId xmlns:a16="http://schemas.microsoft.com/office/drawing/2014/main" val="1608227406"/>
                    </a:ext>
                  </a:extLst>
                </a:gridCol>
                <a:gridCol w="6885823">
                  <a:extLst>
                    <a:ext uri="{9D8B030D-6E8A-4147-A177-3AD203B41FA5}">
                      <a16:colId xmlns:a16="http://schemas.microsoft.com/office/drawing/2014/main" val="777928246"/>
                    </a:ext>
                  </a:extLst>
                </a:gridCol>
              </a:tblGrid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핵심지표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0097162"/>
                  </a:ext>
                </a:extLst>
              </a:tr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근접오류 보고건수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 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달동안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개선활동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기간동안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최다 보고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7586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2844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3) </a:t>
            </a:r>
            <a:r>
              <a:rPr lang="ko-KR" altLang="en-US" sz="2000" b="1" dirty="0" err="1"/>
              <a:t>개선활동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/>
              <a:t>① 환자안전사건 종류 및 분류체계 교육 및 홍보</a:t>
            </a:r>
            <a:r>
              <a:rPr lang="en-US" altLang="ko-KR" sz="2000" dirty="0"/>
              <a:t>(</a:t>
            </a:r>
            <a:r>
              <a:rPr lang="ko-KR" altLang="en-US" sz="2000" dirty="0"/>
              <a:t>필요성 </a:t>
            </a:r>
            <a:r>
              <a:rPr lang="ko-KR" altLang="en-US" sz="2000" dirty="0" smtClean="0"/>
              <a:t>홍보 </a:t>
            </a:r>
            <a:r>
              <a:rPr lang="ko-KR" altLang="en-US" sz="2000" dirty="0"/>
              <a:t>및 참여 </a:t>
            </a:r>
            <a:r>
              <a:rPr lang="ko-KR" altLang="en-US" sz="2000" dirty="0" smtClean="0"/>
              <a:t>유도</a:t>
            </a:r>
            <a:r>
              <a:rPr lang="en-US" altLang="ko-KR" sz="2000" dirty="0" smtClean="0"/>
              <a:t>)</a:t>
            </a:r>
          </a:p>
          <a:p>
            <a:pPr marL="0" indent="0" fontAlgn="base">
              <a:buNone/>
            </a:pPr>
            <a:endParaRPr lang="en-US" altLang="ko-KR" sz="2000" dirty="0"/>
          </a:p>
          <a:p>
            <a:pPr marL="0" indent="0" fontAlgn="base">
              <a:buNone/>
            </a:pPr>
            <a:r>
              <a:rPr lang="ko-KR" altLang="en-US" sz="2000" dirty="0" smtClean="0">
                <a:solidFill>
                  <a:srgbClr val="FF0000"/>
                </a:solidFill>
              </a:rPr>
              <a:t>실제 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개선활동</a:t>
            </a:r>
            <a:r>
              <a:rPr lang="ko-KR" altLang="en-US" sz="2000" dirty="0" smtClean="0">
                <a:solidFill>
                  <a:srgbClr val="FF0000"/>
                </a:solidFill>
              </a:rPr>
              <a:t> 사례 사진 및 증빙 서류 삽입</a:t>
            </a:r>
            <a:r>
              <a:rPr lang="en-US" altLang="ko-KR" sz="2000" dirty="0" smtClean="0">
                <a:solidFill>
                  <a:srgbClr val="FF0000"/>
                </a:solidFill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</a:rPr>
              <a:t>충분히 이해 가능하도록</a:t>
            </a:r>
            <a:r>
              <a:rPr lang="en-US" altLang="ko-KR" sz="2000" dirty="0" smtClean="0">
                <a:solidFill>
                  <a:srgbClr val="FF0000"/>
                </a:solidFill>
              </a:rPr>
              <a:t>)</a:t>
            </a:r>
          </a:p>
          <a:p>
            <a:pPr marL="0" indent="0" fontAlgn="base">
              <a:buNone/>
            </a:pPr>
            <a:r>
              <a:rPr lang="en-US" altLang="ko-KR" sz="2000" dirty="0" smtClean="0">
                <a:solidFill>
                  <a:srgbClr val="FF0000"/>
                </a:solidFill>
              </a:rPr>
              <a:t>Ex) 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교육사진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</a:rPr>
              <a:t>교육 내용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</a:rPr>
              <a:t>홍보활동 내용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활도활동</a:t>
            </a:r>
            <a:r>
              <a:rPr lang="ko-KR" altLang="en-US" sz="2000" dirty="0" smtClean="0">
                <a:solidFill>
                  <a:srgbClr val="FF0000"/>
                </a:solidFill>
              </a:rPr>
              <a:t> 사진 등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67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3) </a:t>
            </a:r>
            <a:r>
              <a:rPr lang="ko-KR" altLang="en-US" sz="2000" b="1" dirty="0" err="1"/>
              <a:t>개선활동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 smtClean="0"/>
              <a:t>② </a:t>
            </a:r>
            <a:r>
              <a:rPr lang="ko-KR" altLang="en-US" sz="2000" dirty="0"/>
              <a:t>환자안전사건 보고</a:t>
            </a:r>
            <a:r>
              <a:rPr lang="en-US" altLang="ko-KR" sz="2000" dirty="0"/>
              <a:t>(</a:t>
            </a:r>
            <a:r>
              <a:rPr lang="ko-KR" altLang="en-US" sz="2000" dirty="0" err="1"/>
              <a:t>근접오류</a:t>
            </a:r>
            <a:r>
              <a:rPr lang="en-US" altLang="ko-KR" sz="2000" dirty="0"/>
              <a:t>) </a:t>
            </a:r>
            <a:r>
              <a:rPr lang="ko-KR" altLang="en-US" sz="2000" dirty="0"/>
              <a:t>많이 한 부서 포상 및 상금 </a:t>
            </a:r>
            <a:r>
              <a:rPr lang="ko-KR" altLang="en-US" sz="2000" dirty="0" smtClean="0"/>
              <a:t>지급</a:t>
            </a:r>
            <a:endParaRPr lang="en-US" altLang="ko-KR" sz="2000" dirty="0" smtClean="0"/>
          </a:p>
          <a:p>
            <a:pPr marL="0" indent="0" fontAlgn="base">
              <a:buNone/>
            </a:pPr>
            <a:endParaRPr lang="en-US" altLang="ko-KR" sz="2000" dirty="0"/>
          </a:p>
          <a:p>
            <a:pPr marL="0" indent="0" fontAlgn="base">
              <a:buNone/>
            </a:pPr>
            <a:r>
              <a:rPr lang="ko-KR" altLang="en-US" sz="2000" dirty="0">
                <a:solidFill>
                  <a:srgbClr val="FF0000"/>
                </a:solidFill>
              </a:rPr>
              <a:t>실제 </a:t>
            </a:r>
            <a:r>
              <a:rPr lang="ko-KR" altLang="en-US" sz="2000" dirty="0" err="1">
                <a:solidFill>
                  <a:srgbClr val="FF0000"/>
                </a:solidFill>
              </a:rPr>
              <a:t>개선활동</a:t>
            </a:r>
            <a:r>
              <a:rPr lang="ko-KR" altLang="en-US" sz="2000" dirty="0">
                <a:solidFill>
                  <a:srgbClr val="FF0000"/>
                </a:solidFill>
              </a:rPr>
              <a:t> 사례 사진 및 증빙 서류 삽입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충분히 이해 가능하도록</a:t>
            </a:r>
            <a:r>
              <a:rPr lang="en-US" altLang="ko-KR" sz="2000" dirty="0" smtClean="0">
                <a:solidFill>
                  <a:srgbClr val="FF0000"/>
                </a:solidFill>
              </a:rPr>
              <a:t>)</a:t>
            </a:r>
          </a:p>
          <a:p>
            <a:pPr marL="0" indent="0" fontAlgn="base">
              <a:buNone/>
            </a:pPr>
            <a:r>
              <a:rPr lang="en-US" altLang="ko-KR" sz="2000" dirty="0" smtClean="0">
                <a:solidFill>
                  <a:srgbClr val="FF0000"/>
                </a:solidFill>
              </a:rPr>
              <a:t>Ex) </a:t>
            </a:r>
            <a:r>
              <a:rPr lang="ko-KR" altLang="en-US" sz="2000" dirty="0" smtClean="0">
                <a:solidFill>
                  <a:srgbClr val="FF0000"/>
                </a:solidFill>
              </a:rPr>
              <a:t>포상 및 상금 지급 사진 등</a:t>
            </a:r>
            <a:endParaRPr lang="ko-KR" altLang="en-US" sz="20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3611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3) </a:t>
            </a:r>
            <a:r>
              <a:rPr lang="ko-KR" altLang="en-US" sz="2000" b="1" dirty="0" err="1"/>
              <a:t>개선활동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 smtClean="0"/>
              <a:t>③ </a:t>
            </a:r>
            <a:r>
              <a:rPr lang="ko-KR" altLang="en-US" sz="2000" dirty="0"/>
              <a:t>환자안전사건 보고로 인한 비난 금지 </a:t>
            </a:r>
            <a:r>
              <a:rPr lang="ko-KR" altLang="en-US" sz="2000" dirty="0" smtClean="0"/>
              <a:t>캠페인</a:t>
            </a:r>
            <a:endParaRPr lang="en-US" altLang="ko-KR" sz="2000" dirty="0" smtClean="0"/>
          </a:p>
          <a:p>
            <a:pPr marL="0" indent="0" fontAlgn="base">
              <a:buNone/>
            </a:pPr>
            <a:endParaRPr lang="en-US" altLang="ko-KR" sz="2000" dirty="0"/>
          </a:p>
          <a:p>
            <a:pPr marL="0" indent="0" fontAlgn="base">
              <a:buNone/>
            </a:pPr>
            <a:r>
              <a:rPr lang="ko-KR" altLang="en-US" sz="2000" dirty="0">
                <a:solidFill>
                  <a:srgbClr val="FF0000"/>
                </a:solidFill>
              </a:rPr>
              <a:t>실제 </a:t>
            </a:r>
            <a:r>
              <a:rPr lang="ko-KR" altLang="en-US" sz="2000" dirty="0" err="1">
                <a:solidFill>
                  <a:srgbClr val="FF0000"/>
                </a:solidFill>
              </a:rPr>
              <a:t>개선활동</a:t>
            </a:r>
            <a:r>
              <a:rPr lang="ko-KR" altLang="en-US" sz="2000" dirty="0">
                <a:solidFill>
                  <a:srgbClr val="FF0000"/>
                </a:solidFill>
              </a:rPr>
              <a:t> 사례 사진 및 증빙 서류 삽입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충분히 이해 가능하도록</a:t>
            </a:r>
            <a:r>
              <a:rPr lang="en-US" altLang="ko-KR" sz="2000" dirty="0" smtClean="0">
                <a:solidFill>
                  <a:srgbClr val="FF0000"/>
                </a:solidFill>
              </a:rPr>
              <a:t>)</a:t>
            </a:r>
          </a:p>
          <a:p>
            <a:pPr marL="0" indent="0" fontAlgn="base">
              <a:buNone/>
            </a:pPr>
            <a:r>
              <a:rPr lang="en-US" altLang="ko-KR" sz="2000" dirty="0" smtClean="0">
                <a:solidFill>
                  <a:srgbClr val="FF0000"/>
                </a:solidFill>
              </a:rPr>
              <a:t>Ex)</a:t>
            </a:r>
            <a:r>
              <a:rPr lang="ko-KR" altLang="en-US" sz="2000" dirty="0" smtClean="0">
                <a:solidFill>
                  <a:srgbClr val="FF0000"/>
                </a:solidFill>
              </a:rPr>
              <a:t>캠페인 내용 및 활동 사진 등</a:t>
            </a:r>
            <a:endParaRPr lang="ko-KR" altLang="en-US" sz="20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067215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3) </a:t>
            </a:r>
            <a:r>
              <a:rPr lang="ko-KR" altLang="en-US" sz="2000" b="1" dirty="0" err="1"/>
              <a:t>개선활동</a:t>
            </a:r>
            <a:endParaRPr lang="ko-KR" altLang="en-US" sz="2000" dirty="0"/>
          </a:p>
          <a:p>
            <a:pPr marL="0" indent="0" fontAlgn="base">
              <a:buNone/>
            </a:pPr>
            <a:r>
              <a:rPr lang="ko-KR" altLang="en-US" sz="2000" dirty="0" smtClean="0"/>
              <a:t>④ </a:t>
            </a:r>
            <a:r>
              <a:rPr lang="ko-KR" altLang="en-US" sz="2000" dirty="0"/>
              <a:t>경영진과 함께 환자안전사건 보고 활성화 캠페인 </a:t>
            </a:r>
            <a:r>
              <a:rPr lang="ko-KR" altLang="en-US" sz="2000" dirty="0" smtClean="0"/>
              <a:t>실시</a:t>
            </a:r>
            <a:endParaRPr lang="en-US" altLang="ko-KR" sz="2000" dirty="0" smtClean="0"/>
          </a:p>
          <a:p>
            <a:pPr marL="0" indent="0" fontAlgn="base">
              <a:buNone/>
            </a:pPr>
            <a:endParaRPr lang="en-US" altLang="ko-KR" sz="2000" dirty="0"/>
          </a:p>
          <a:p>
            <a:pPr marL="0" indent="0" fontAlgn="base">
              <a:buNone/>
            </a:pPr>
            <a:r>
              <a:rPr lang="ko-KR" altLang="en-US" sz="2000" dirty="0">
                <a:solidFill>
                  <a:srgbClr val="FF0000"/>
                </a:solidFill>
              </a:rPr>
              <a:t>실제 </a:t>
            </a:r>
            <a:r>
              <a:rPr lang="ko-KR" altLang="en-US" sz="2000" dirty="0" err="1">
                <a:solidFill>
                  <a:srgbClr val="FF0000"/>
                </a:solidFill>
              </a:rPr>
              <a:t>개선활동</a:t>
            </a:r>
            <a:r>
              <a:rPr lang="ko-KR" altLang="en-US" sz="2000" dirty="0">
                <a:solidFill>
                  <a:srgbClr val="FF0000"/>
                </a:solidFill>
              </a:rPr>
              <a:t> 사례 사진 및 증빙 서류 삽입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충분히 이해 가능하도록</a:t>
            </a:r>
            <a:r>
              <a:rPr lang="en-US" altLang="ko-KR" sz="2000" dirty="0" smtClean="0">
                <a:solidFill>
                  <a:srgbClr val="FF0000"/>
                </a:solidFill>
              </a:rPr>
              <a:t>)</a:t>
            </a:r>
          </a:p>
          <a:p>
            <a:pPr marL="0" indent="0" fontAlgn="base">
              <a:buNone/>
            </a:pPr>
            <a:r>
              <a:rPr lang="en-US" altLang="ko-KR" sz="2000" dirty="0" smtClean="0">
                <a:solidFill>
                  <a:srgbClr val="FF0000"/>
                </a:solidFill>
              </a:rPr>
              <a:t>Ex) </a:t>
            </a:r>
            <a:r>
              <a:rPr lang="ko-KR" altLang="en-US" sz="2000" dirty="0" smtClean="0">
                <a:solidFill>
                  <a:srgbClr val="FF0000"/>
                </a:solidFill>
              </a:rPr>
              <a:t>경영진과 함께 시행한 캠페인 내용 및 활동 사진 등</a:t>
            </a:r>
            <a:endParaRPr lang="ko-KR" altLang="en-US" sz="20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251401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 smtClean="0"/>
              <a:t>4) </a:t>
            </a:r>
            <a:r>
              <a:rPr lang="ko-KR" altLang="en-US" sz="2000" b="1" dirty="0" err="1" smtClean="0"/>
              <a:t>개선활동의</a:t>
            </a:r>
            <a:r>
              <a:rPr lang="ko-KR" altLang="en-US" sz="2000" b="1" dirty="0" smtClean="0"/>
              <a:t> 효과</a:t>
            </a:r>
            <a:endParaRPr lang="en-US" altLang="ko-KR" sz="2000" b="1" dirty="0" smtClean="0"/>
          </a:p>
          <a:p>
            <a:pPr marL="0" indent="0" fontAlgn="base">
              <a:buNone/>
            </a:pPr>
            <a:endParaRPr lang="en-US" altLang="ko-KR" sz="2000" b="1" dirty="0"/>
          </a:p>
          <a:p>
            <a:pPr marL="0" indent="0" fontAlgn="base">
              <a:buNone/>
            </a:pPr>
            <a:endParaRPr lang="en-US" altLang="ko-KR" sz="2000" b="1" dirty="0" smtClean="0"/>
          </a:p>
          <a:p>
            <a:pPr marL="0" indent="0" fontAlgn="base">
              <a:buNone/>
            </a:pPr>
            <a:r>
              <a:rPr lang="ko-KR" altLang="en-US" sz="2000" dirty="0" err="1" smtClean="0">
                <a:solidFill>
                  <a:srgbClr val="FF0000"/>
                </a:solidFill>
              </a:rPr>
              <a:t>개선활동</a:t>
            </a:r>
            <a:r>
              <a:rPr lang="ko-KR" altLang="en-US" sz="2000" dirty="0" smtClean="0">
                <a:solidFill>
                  <a:srgbClr val="FF0000"/>
                </a:solidFill>
              </a:rPr>
              <a:t> 전과 후의 지표 비교 가능하도록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863399"/>
              </p:ext>
            </p:extLst>
          </p:nvPr>
        </p:nvGraphicFramePr>
        <p:xfrm>
          <a:off x="548640" y="1094818"/>
          <a:ext cx="9534698" cy="559308"/>
        </p:xfrm>
        <a:graphic>
          <a:graphicData uri="http://schemas.openxmlformats.org/drawingml/2006/table">
            <a:tbl>
              <a:tblPr/>
              <a:tblGrid>
                <a:gridCol w="4767349">
                  <a:extLst>
                    <a:ext uri="{9D8B030D-6E8A-4147-A177-3AD203B41FA5}">
                      <a16:colId xmlns:a16="http://schemas.microsoft.com/office/drawing/2014/main" val="1375578867"/>
                    </a:ext>
                  </a:extLst>
                </a:gridCol>
                <a:gridCol w="4767349">
                  <a:extLst>
                    <a:ext uri="{9D8B030D-6E8A-4147-A177-3AD203B41FA5}">
                      <a16:colId xmlns:a16="http://schemas.microsoft.com/office/drawing/2014/main" val="1828003320"/>
                    </a:ext>
                  </a:extLst>
                </a:gridCol>
              </a:tblGrid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개선활동 </a:t>
                      </a:r>
                      <a:r>
                        <a:rPr lang="ko-KR" altLang="en-US" sz="10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 </a:t>
                      </a: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한달 동안 근접오류 보고건수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개선활동 </a:t>
                      </a:r>
                      <a:r>
                        <a:rPr lang="ko-KR" altLang="en-US" sz="10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</a:t>
                      </a: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한달 동안 근접오류 보고 건수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6222251"/>
                  </a:ext>
                </a:extLst>
              </a:tr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3802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611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548640" y="573578"/>
            <a:ext cx="10780221" cy="589372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000" b="1" dirty="0"/>
              <a:t>5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결론 및 향후 관리방안</a:t>
            </a:r>
            <a:endParaRPr lang="en-US" altLang="ko-KR" sz="2000" b="1" dirty="0"/>
          </a:p>
          <a:p>
            <a:pPr fontAlgn="base"/>
            <a:r>
              <a:rPr lang="ko-KR" altLang="en-US" dirty="0"/>
              <a:t>환자안전사고 보고</a:t>
            </a:r>
            <a:r>
              <a:rPr lang="en-US" altLang="ko-KR" dirty="0"/>
              <a:t>(</a:t>
            </a:r>
            <a:r>
              <a:rPr lang="ko-KR" altLang="en-US" dirty="0" err="1"/>
              <a:t>근접오류</a:t>
            </a:r>
            <a:r>
              <a:rPr lang="en-US" altLang="ko-KR" dirty="0"/>
              <a:t>) </a:t>
            </a:r>
            <a:r>
              <a:rPr lang="ko-KR" altLang="en-US" dirty="0"/>
              <a:t>활성화를 위한 </a:t>
            </a:r>
            <a:r>
              <a:rPr lang="ko-KR" altLang="en-US" dirty="0" err="1"/>
              <a:t>환자안전문화개선활동</a:t>
            </a:r>
            <a:r>
              <a:rPr lang="ko-KR" altLang="en-US" dirty="0"/>
              <a:t> 및 </a:t>
            </a:r>
            <a:r>
              <a:rPr lang="ko-KR" altLang="en-US" dirty="0" err="1"/>
              <a:t>캠페인등을</a:t>
            </a:r>
            <a:r>
              <a:rPr lang="ko-KR" altLang="en-US" dirty="0"/>
              <a:t> 통해 </a:t>
            </a:r>
            <a:r>
              <a:rPr lang="ko-KR" altLang="en-US" dirty="0" err="1"/>
              <a:t>근접오류</a:t>
            </a:r>
            <a:r>
              <a:rPr lang="ko-KR" altLang="en-US" dirty="0"/>
              <a:t> </a:t>
            </a:r>
            <a:r>
              <a:rPr lang="ko-KR" altLang="en-US" dirty="0" err="1"/>
              <a:t>보고건수가</a:t>
            </a:r>
            <a:r>
              <a:rPr lang="ko-KR" altLang="en-US" dirty="0"/>
              <a:t> 활동 전 </a:t>
            </a:r>
            <a:r>
              <a:rPr lang="ko-KR" altLang="en-US" dirty="0" err="1"/>
              <a:t>한달동안</a:t>
            </a:r>
            <a:r>
              <a:rPr lang="ko-KR" altLang="en-US" dirty="0"/>
              <a:t> </a:t>
            </a:r>
            <a:r>
              <a:rPr lang="en-US" altLang="ko-KR" dirty="0"/>
              <a:t>5</a:t>
            </a:r>
            <a:r>
              <a:rPr lang="ko-KR" altLang="en-US" dirty="0"/>
              <a:t>건에서 활동 후 </a:t>
            </a:r>
            <a:r>
              <a:rPr lang="ko-KR" altLang="en-US" dirty="0" err="1"/>
              <a:t>한달동안</a:t>
            </a:r>
            <a:r>
              <a:rPr lang="ko-KR" altLang="en-US" dirty="0"/>
              <a:t> </a:t>
            </a:r>
            <a:r>
              <a:rPr lang="en-US" altLang="ko-KR" dirty="0"/>
              <a:t>50</a:t>
            </a:r>
            <a:r>
              <a:rPr lang="ko-KR" altLang="en-US" dirty="0"/>
              <a:t>건으로 </a:t>
            </a:r>
            <a:r>
              <a:rPr lang="en-US" altLang="ko-KR" dirty="0"/>
              <a:t>10</a:t>
            </a:r>
            <a:r>
              <a:rPr lang="ko-KR" altLang="en-US" dirty="0"/>
              <a:t>배 증가하였다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/>
            <a:r>
              <a:rPr lang="ko-KR" altLang="en-US" dirty="0"/>
              <a:t>향후 지속적으로 환자안전사건 보고에 대한 교육 및 홍보</a:t>
            </a:r>
            <a:r>
              <a:rPr lang="en-US" altLang="ko-KR" dirty="0"/>
              <a:t>, </a:t>
            </a:r>
            <a:r>
              <a:rPr lang="ko-KR" altLang="en-US" dirty="0"/>
              <a:t>지속적 캠페인 예정</a:t>
            </a:r>
          </a:p>
          <a:p>
            <a:pPr marL="0" indent="0" fontAlgn="base">
              <a:buNone/>
            </a:pP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4029410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406</Words>
  <Application>Microsoft Office PowerPoint</Application>
  <PresentationFormat>와이드스크린</PresentationFormat>
  <Paragraphs>65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5" baseType="lpstr"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사례명 : 근접오류 보고 활성화 활동 (공모내용)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</cp:revision>
  <dcterms:created xsi:type="dcterms:W3CDTF">2021-10-18T08:10:59Z</dcterms:created>
  <dcterms:modified xsi:type="dcterms:W3CDTF">2022-04-04T02:12:54Z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DkyIiwibG9nVGltZSI6IjIwMjEtMTAtMThUMDg6Mjk6MThaIiwicElEIjoxLCJ0cmFjZUlkIjoiQTgxQUYyOTZCQjk5NEEwQjkzN0Q3QjdDNTRGMzUwQUMiLCJ1c2VyQ29kZSI6IjIwMjEwN2hqcGFyayJ9LCJub2RlMiI6eyJkc2QiOiIwMTAwMDAwMDAwMDAxODkyIiwibG9nVGltZSI6IjIwMjEtMTAtMThUMDg6NTY6MThaIiwicElEIjoxLCJ0cmFjZUlkIjoiQzI4NjkzM0ZBQTEwNDM1MUFERTQ3M0JBN0NFQTE3ODEiLCJ1c2VyQ29kZSI6IjIwMjEwN2hqcGFyayJ9LCJub2RlMyI6eyJkc2QiOiIwMDAwMDAwMDAwMDAwMDAwIiwibG9nVGltZSI6IjIwMjEtMTAtMThUMDk6NDI6MThaIiwicElEIjoyMDQ4LCJ0cmFjZUlkIjoiNUFDODNEQUY5OUVBNDIwNUFDMzQ1NUNFRTFBQzk4MUUiLCJ1c2VyQ29kZSI6IjIwMjEwN2hqcGFyayJ9LCJub2RlNCI6eyJkc2QiOiIwMTAwMDAwMDAwMDAxODkyIiwibG9nVGltZSI6IjIwMjItMDQtMDRUMDI6MDk6NThaIiwicElEIjoxLCJ0cmFjZUlkIjoiMDA1MDM2NUI0MzU1NEQ5NzhENUE2QkNDRjg0RDM2Q0IiLCJ1c2VyQ29kZSI6IjIwMjIwMWhza2ltIn0sIm5vZGU1Ijp7ImRzZCI6IjAwMDAwMDAwMDAwMDAwMDAiLCJsb2dUaW1lIjoiMjAyMi0wNC0wNFQwMjoxMDo1OFoiLCJwSUQiOjIwNDgsInRyYWNlSWQiOiJCMEREOUMzNzk4RUY0QjVFOTNEMDcyRDNGODg1MUMxMSIsInVzZXJDb2RlIjoiMjAyMjAxaHNraW0ifSwibm9kZUNvdW50Ijo1fQ==</vt:lpwstr>
  </property>
</Properties>
</file>